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67" r:id="rId3"/>
    <p:sldId id="291" r:id="rId4"/>
    <p:sldId id="268" r:id="rId5"/>
    <p:sldId id="292" r:id="rId6"/>
    <p:sldId id="296" r:id="rId7"/>
    <p:sldId id="293" r:id="rId8"/>
    <p:sldId id="295" r:id="rId9"/>
    <p:sldId id="283" r:id="rId10"/>
    <p:sldId id="284" r:id="rId11"/>
    <p:sldId id="285" r:id="rId12"/>
    <p:sldId id="1332" r:id="rId13"/>
    <p:sldId id="1334" r:id="rId14"/>
    <p:sldId id="133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20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1F222-642C-4F54-AEE7-B00FE6696E2C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C73B-E394-43C7-9667-7826A6CB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C73B-E394-43C7-9667-7826A6CB0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2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1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AC5-2673-6F54-D72B-92E9C9C5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23353-6F88-3429-85C4-664DF92B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F153-C305-9EE7-9D85-FCBEC2FB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4549-BF12-7497-B99D-5139C070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F10B-8B2D-85E4-1781-D06D700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4EC4-DAE2-DB90-A149-136F8AE3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C14D-E9BD-604E-4C1C-64AC4A43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1E4E4-D751-6C50-C890-D0CF23E1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E681-43E1-A883-E787-E6A31F5A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F09C-7D1F-4769-A9DA-87CAAFA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70349-612E-9F24-E135-63915C1D3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4BF9F-F521-BABD-820E-A366CA09A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7C9A-19DE-FE58-5AE0-C64CB566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ADF65-39CA-246F-269D-AAA3196F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6C2E-DB05-B9DC-F8AE-4E3D5814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D50-9550-FAA9-DDFC-E984A82E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E18C-88EE-F012-B36C-E940250B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2B-A43E-391D-678A-26C5C9F8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DB6B-643A-BA1C-4D2E-39765C27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C454-378A-D496-5505-37AAA9AD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F8CD-413D-17B5-3FE4-858161C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AD1-CF26-3A66-ADA0-EC3F80E1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815F-54D4-5F17-5A72-C433C4DB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9BC4-CE3C-4BA8-7591-605F557F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79D0-297C-F995-76A8-83E857B8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C914-886B-A5A1-E331-0D54650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6606-DB10-3F98-2FA9-C3A23FFFB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7D96-2752-BE49-1F9E-F3C1CDC0E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6D7BA-1298-5B6C-5FF7-EE0C8784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FBD4C-239A-F71B-9FAA-B241E4D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5A1F9-1F13-6C03-99BB-238384B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4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C647-B125-1F47-1224-417E9779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78C7-77A5-27B1-422E-F49834177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6F57D-8DE8-1B3F-2718-4B80EE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C25-BB24-BAD0-3AD8-4613D71F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E3242-E1C6-6878-4D7F-CFF72471A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6564-21B3-D73F-8E86-943135DF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55824-4E03-F960-CAEE-B1C3DBAF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BCDE5-07EF-8BD6-27DF-FA51A57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AAF-041D-362C-507B-B3EDADB0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EF683-E704-5958-3AD8-13FDCC34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6FB12-D521-C9E4-1A0C-9F667E9A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2B268-F820-BA58-DAE9-DEB76C7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CA061-E046-2F03-00E4-63018EFC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D0728-0EDA-8793-A0F5-FB7DE73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8A983-77F7-3C26-0502-945B25D3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84F3-81F9-CE2C-6DDB-27673A08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5C4-6CF3-2538-BF22-457CB0C6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3FBA-71C5-5CF6-15F2-1B3811F2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D4226-5801-6034-AA8D-9693CE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785F3-592C-AD5E-3406-C36A560B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4230-C7F6-3D29-9CFA-563A8EBD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7EB-2B15-C861-842B-3DB245F2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FBBF-EE7C-AB31-BC0E-2BBC0D6D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AEC2-D53E-AA1D-0609-5BA8CB3C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E7DF-46E8-4281-94A0-529D0C61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F39F-3BAF-6AF6-5FD2-7C08465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CDC67-B86A-551A-807B-0ECC6C3C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071B9-3BF9-1FD1-0E2A-573D5BE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39A9-42F3-D9ED-C5A1-290B3F60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1E14-476E-C21E-EED7-582F24960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69CC-EC8E-434C-9470-E3702B76DDB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4060-E8A6-A272-08B3-385A96120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C986-BDD5-4D26-F8DC-05F1B89E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9.png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4.png"/><Relationship Id="rId5" Type="http://schemas.openxmlformats.org/officeDocument/2006/relationships/image" Target="../media/image11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8.jpeg"/><Relationship Id="rId12" Type="http://schemas.openxmlformats.org/officeDocument/2006/relationships/image" Target="../media/image2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4.png"/><Relationship Id="rId4" Type="http://schemas.openxmlformats.org/officeDocument/2006/relationships/image" Target="../media/image11.wmf"/><Relationship Id="rId9" Type="http://schemas.openxmlformats.org/officeDocument/2006/relationships/image" Target="../media/image13.png"/><Relationship Id="rId1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ng.org/" TargetMode="External"/><Relationship Id="rId7" Type="http://schemas.openxmlformats.org/officeDocument/2006/relationships/hyperlink" Target="https://speech.ee.ntu.edu.tw/~hylee/ml/2022-spring.p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ech.ee.ntu.edu.tw/~hylee/index.php" TargetMode="External"/><Relationship Id="rId5" Type="http://schemas.openxmlformats.org/officeDocument/2006/relationships/hyperlink" Target="https://www.deeplearning.ai/courses/deep-learning-specialization/" TargetMode="External"/><Relationship Id="rId4" Type="http://schemas.openxmlformats.org/officeDocument/2006/relationships/hyperlink" Target="https://www.deeplearning.ai/courses/machine-learning-specializati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wmf"/><Relationship Id="rId7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6.wmf"/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12" Type="http://schemas.openxmlformats.org/officeDocument/2006/relationships/oleObject" Target="../embeddings/oleObject8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1.wmf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1.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543455" y="2789378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600620" y="62113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3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211680" y="622876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394094" y="619152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95073" y="5391877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4421982" y="6187746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4447907" y="4984331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4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5" imgW="990360" imgH="215640" progId="Equation.3">
                    <p:embed/>
                  </p:oleObj>
                </mc:Choice>
                <mc:Fallback>
                  <p:oleObj name="方程式" r:id="rId5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19794" y="619877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730854" y="621614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913268" y="61788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5982151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203040" imgH="228600" progId="Equation.3">
                  <p:embed/>
                </p:oleObj>
              </mc:Choice>
              <mc:Fallback>
                <p:oleObj name="方程式" r:id="rId11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151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510656" y="3713906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344746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098354" y="3630139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9138083" y="4780283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9114021" y="3132833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9399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203040" imgH="228600" progId="Equation.3">
                  <p:embed/>
                </p:oleObj>
              </mc:Choice>
              <mc:Fallback>
                <p:oleObj name="方程式" r:id="rId13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9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9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8395330" y="262202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11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998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615127" y="2036496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179726" y="201944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2425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425937" y="3651659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00510" y="3639761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802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813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544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4</a:t>
            </a:r>
            <a:endParaRPr lang="zh-TW" altLang="en-US" sz="2800" dirty="0"/>
          </a:p>
        </p:txBody>
      </p:sp>
      <p:sp>
        <p:nvSpPr>
          <p:cNvPr id="40" name="矩形 49">
            <a:extLst>
              <a:ext uri="{FF2B5EF4-FFF2-40B4-BE49-F238E27FC236}">
                <a16:creationId xmlns:a16="http://schemas.microsoft.com/office/drawing/2014/main" id="{C2DD03F0-0531-655D-DE99-1244F8BD02AB}"/>
              </a:ext>
            </a:extLst>
          </p:cNvPr>
          <p:cNvSpPr/>
          <p:nvPr/>
        </p:nvSpPr>
        <p:spPr>
          <a:xfrm>
            <a:off x="2444667" y="5073767"/>
            <a:ext cx="5318614" cy="151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52">
            <a:extLst>
              <a:ext uri="{FF2B5EF4-FFF2-40B4-BE49-F238E27FC236}">
                <a16:creationId xmlns:a16="http://schemas.microsoft.com/office/drawing/2014/main" id="{C7D141C4-8EB5-1BC8-22AD-0061043E42CD}"/>
              </a:ext>
            </a:extLst>
          </p:cNvPr>
          <p:cNvSpPr txBox="1"/>
          <p:nvPr/>
        </p:nvSpPr>
        <p:spPr>
          <a:xfrm>
            <a:off x="1620254" y="6022501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0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8ADA-5E94-F4F3-1369-20B0753C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of Machine Learning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1F5B2F-74BA-A51F-D871-5CCD700D91EC}"/>
              </a:ext>
            </a:extLst>
          </p:cNvPr>
          <p:cNvSpPr/>
          <p:nvPr/>
        </p:nvSpPr>
        <p:spPr>
          <a:xfrm>
            <a:off x="1033109" y="1690688"/>
            <a:ext cx="1047565" cy="914400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240222-0B93-8C12-E9E9-3494AB213F0C}"/>
              </a:ext>
            </a:extLst>
          </p:cNvPr>
          <p:cNvSpPr/>
          <p:nvPr/>
        </p:nvSpPr>
        <p:spPr>
          <a:xfrm>
            <a:off x="2618511" y="1690688"/>
            <a:ext cx="1047565" cy="914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ACF0C6-94AF-D58D-F164-98E0C8D5148D}"/>
              </a:ext>
            </a:extLst>
          </p:cNvPr>
          <p:cNvSpPr/>
          <p:nvPr/>
        </p:nvSpPr>
        <p:spPr>
          <a:xfrm>
            <a:off x="4203913" y="1690688"/>
            <a:ext cx="1047565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004C86-B575-E0C3-9F23-2F56FE5F6FA4}"/>
              </a:ext>
            </a:extLst>
          </p:cNvPr>
          <p:cNvSpPr/>
          <p:nvPr/>
        </p:nvSpPr>
        <p:spPr>
          <a:xfrm>
            <a:off x="5789315" y="1690688"/>
            <a:ext cx="1513643" cy="914400"/>
          </a:xfrm>
          <a:prstGeom prst="roundRect">
            <a:avLst/>
          </a:prstGeom>
          <a:solidFill>
            <a:srgbClr val="FB9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DA51420-A8DE-F6B2-6732-10A2AD6C43F9}"/>
              </a:ext>
            </a:extLst>
          </p:cNvPr>
          <p:cNvSpPr/>
          <p:nvPr/>
        </p:nvSpPr>
        <p:spPr>
          <a:xfrm>
            <a:off x="2114335" y="1957018"/>
            <a:ext cx="470515" cy="38174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138088-6CAA-E6D3-F46F-ED4B24DA9E76}"/>
              </a:ext>
            </a:extLst>
          </p:cNvPr>
          <p:cNvSpPr/>
          <p:nvPr/>
        </p:nvSpPr>
        <p:spPr>
          <a:xfrm>
            <a:off x="3699737" y="1957018"/>
            <a:ext cx="470515" cy="38174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5FFA7A-17B0-6EF3-1C7A-8B608E6BA899}"/>
              </a:ext>
            </a:extLst>
          </p:cNvPr>
          <p:cNvSpPr/>
          <p:nvPr/>
        </p:nvSpPr>
        <p:spPr>
          <a:xfrm>
            <a:off x="5285139" y="1957018"/>
            <a:ext cx="470515" cy="3817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69">
            <a:extLst>
              <a:ext uri="{FF2B5EF4-FFF2-40B4-BE49-F238E27FC236}">
                <a16:creationId xmlns:a16="http://schemas.microsoft.com/office/drawing/2014/main" id="{CF2B1AC7-BFDB-DDB8-696F-FE269FFEAB04}"/>
              </a:ext>
            </a:extLst>
          </p:cNvPr>
          <p:cNvSpPr txBox="1"/>
          <p:nvPr/>
        </p:nvSpPr>
        <p:spPr>
          <a:xfrm>
            <a:off x="838200" y="2683253"/>
            <a:ext cx="1437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Step 1:</a:t>
            </a:r>
          </a:p>
          <a:p>
            <a:pPr algn="ctr"/>
            <a:r>
              <a:rPr lang="en-US" altLang="zh-TW" sz="2400" dirty="0"/>
              <a:t>Prepare</a:t>
            </a:r>
          </a:p>
          <a:p>
            <a:pPr algn="ctr"/>
            <a:r>
              <a:rPr lang="en-US" altLang="zh-CN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12" name="文字方塊 69">
            <a:extLst>
              <a:ext uri="{FF2B5EF4-FFF2-40B4-BE49-F238E27FC236}">
                <a16:creationId xmlns:a16="http://schemas.microsoft.com/office/drawing/2014/main" id="{5E42F004-3BA3-6AA0-9E10-00FEF08A098D}"/>
              </a:ext>
            </a:extLst>
          </p:cNvPr>
          <p:cNvSpPr txBox="1"/>
          <p:nvPr/>
        </p:nvSpPr>
        <p:spPr>
          <a:xfrm>
            <a:off x="2423602" y="2683253"/>
            <a:ext cx="1437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Step 2:</a:t>
            </a:r>
          </a:p>
          <a:p>
            <a:pPr algn="ctr"/>
            <a:r>
              <a:rPr lang="en-US" altLang="zh-TW" sz="2400" dirty="0"/>
              <a:t>Define</a:t>
            </a:r>
          </a:p>
          <a:p>
            <a:pPr algn="ctr"/>
            <a:r>
              <a:rPr lang="en-US" altLang="zh-TW" sz="2400" dirty="0"/>
              <a:t>a set of</a:t>
            </a:r>
          </a:p>
          <a:p>
            <a:pPr algn="ctr"/>
            <a:r>
              <a:rPr lang="en-US" altLang="zh-TW" sz="2400" dirty="0"/>
              <a:t>functions</a:t>
            </a:r>
            <a:endParaRPr lang="zh-TW" altLang="en-US" sz="2400" dirty="0"/>
          </a:p>
        </p:txBody>
      </p:sp>
      <p:sp>
        <p:nvSpPr>
          <p:cNvPr id="13" name="文字方塊 69">
            <a:extLst>
              <a:ext uri="{FF2B5EF4-FFF2-40B4-BE49-F238E27FC236}">
                <a16:creationId xmlns:a16="http://schemas.microsoft.com/office/drawing/2014/main" id="{E648AAC5-FBEE-25CD-A5E4-CC180A70B446}"/>
              </a:ext>
            </a:extLst>
          </p:cNvPr>
          <p:cNvSpPr txBox="1"/>
          <p:nvPr/>
        </p:nvSpPr>
        <p:spPr>
          <a:xfrm>
            <a:off x="3940573" y="2660251"/>
            <a:ext cx="1693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Step 3:</a:t>
            </a:r>
          </a:p>
          <a:p>
            <a:pPr algn="ctr"/>
            <a:r>
              <a:rPr lang="en-US" altLang="zh-TW" sz="2400" dirty="0"/>
              <a:t>Define the</a:t>
            </a:r>
          </a:p>
          <a:p>
            <a:pPr algn="ctr"/>
            <a:r>
              <a:rPr lang="en-US" altLang="zh-TW" sz="2400" dirty="0"/>
              <a:t>goodness of functions</a:t>
            </a:r>
            <a:endParaRPr lang="zh-TW" altLang="en-US" sz="2400" dirty="0"/>
          </a:p>
        </p:txBody>
      </p:sp>
      <p:sp>
        <p:nvSpPr>
          <p:cNvPr id="14" name="文字方塊 69">
            <a:extLst>
              <a:ext uri="{FF2B5EF4-FFF2-40B4-BE49-F238E27FC236}">
                <a16:creationId xmlns:a16="http://schemas.microsoft.com/office/drawing/2014/main" id="{B3080B3F-2FD4-6C2D-DF5F-C41768B7B92F}"/>
              </a:ext>
            </a:extLst>
          </p:cNvPr>
          <p:cNvSpPr txBox="1"/>
          <p:nvPr/>
        </p:nvSpPr>
        <p:spPr>
          <a:xfrm>
            <a:off x="5634177" y="2683253"/>
            <a:ext cx="1823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Step 4:</a:t>
            </a:r>
          </a:p>
          <a:p>
            <a:pPr algn="ctr"/>
            <a:r>
              <a:rPr lang="en-US" altLang="zh-TW" sz="2400" dirty="0"/>
              <a:t>Find a way to pick the best function</a:t>
            </a:r>
            <a:endParaRPr lang="zh-TW" altLang="en-US" sz="2400" dirty="0"/>
          </a:p>
        </p:txBody>
      </p:sp>
      <p:sp>
        <p:nvSpPr>
          <p:cNvPr id="15" name="文字方塊 69">
            <a:extLst>
              <a:ext uri="{FF2B5EF4-FFF2-40B4-BE49-F238E27FC236}">
                <a16:creationId xmlns:a16="http://schemas.microsoft.com/office/drawing/2014/main" id="{07D10280-1602-6D69-69DE-0F51B3C43229}"/>
              </a:ext>
            </a:extLst>
          </p:cNvPr>
          <p:cNvSpPr txBox="1"/>
          <p:nvPr/>
        </p:nvSpPr>
        <p:spPr>
          <a:xfrm>
            <a:off x="1033109" y="5194668"/>
            <a:ext cx="4917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AI trainer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Pick up the model, the loss, and the optimizing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Experienced trainer is required</a:t>
            </a:r>
            <a:endParaRPr lang="zh-TW" altLang="en-US" sz="2400" dirty="0"/>
          </a:p>
        </p:txBody>
      </p: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5CBFD5D5-E428-E0B2-A3F4-D9B2F6C46FEA}"/>
              </a:ext>
            </a:extLst>
          </p:cNvPr>
          <p:cNvSpPr txBox="1"/>
          <p:nvPr/>
        </p:nvSpPr>
        <p:spPr>
          <a:xfrm>
            <a:off x="5929443" y="5199406"/>
            <a:ext cx="4917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Pokemon</a:t>
            </a:r>
            <a:r>
              <a:rPr lang="en-US" altLang="zh-TW" sz="2400" dirty="0"/>
              <a:t> trainer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Pick up the suitable </a:t>
            </a:r>
            <a:r>
              <a:rPr lang="en-US" altLang="zh-TW" sz="2400" dirty="0" err="1"/>
              <a:t>Pokemon</a:t>
            </a:r>
            <a:endParaRPr lang="en-US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Experienced trainer is required</a:t>
            </a:r>
            <a:endParaRPr lang="zh-TW" altLang="en-US" sz="2400" dirty="0"/>
          </a:p>
        </p:txBody>
      </p:sp>
      <p:pic>
        <p:nvPicPr>
          <p:cNvPr id="17" name="神奇寶貝第5集 尼比市的決鬥 - YouTube [360p]">
            <a:hlinkClick r:id="" action="ppaction://media"/>
            <a:extLst>
              <a:ext uri="{FF2B5EF4-FFF2-40B4-BE49-F238E27FC236}">
                <a16:creationId xmlns:a16="http://schemas.microsoft.com/office/drawing/2014/main" id="{C4D2B5F1-B69D-2C33-9A4B-F4B5BDAD077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00" end="31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5323" y="13526"/>
            <a:ext cx="3256677" cy="2483738"/>
          </a:xfrm>
        </p:spPr>
      </p:pic>
      <p:pic>
        <p:nvPicPr>
          <p:cNvPr id="19" name="神奇寶貝第106集 噴火龍‧就決定是你了 - YouTube [360p]">
            <a:hlinkClick r:id="" action="ppaction://media"/>
            <a:extLst>
              <a:ext uri="{FF2B5EF4-FFF2-40B4-BE49-F238E27FC236}">
                <a16:creationId xmlns:a16="http://schemas.microsoft.com/office/drawing/2014/main" id="{EE2D1FF1-DF0F-DEC4-1EE8-BF9CC232C3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4000" end="82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5323" y="2497264"/>
            <a:ext cx="3256677" cy="2483738"/>
          </a:xfrm>
          <a:prstGeom prst="rect">
            <a:avLst/>
          </a:prstGeom>
        </p:spPr>
      </p:pic>
      <p:sp>
        <p:nvSpPr>
          <p:cNvPr id="20" name="文字方塊 69">
            <a:extLst>
              <a:ext uri="{FF2B5EF4-FFF2-40B4-BE49-F238E27FC236}">
                <a16:creationId xmlns:a16="http://schemas.microsoft.com/office/drawing/2014/main" id="{ED7B1EA2-F647-F450-C465-A61D1865335A}"/>
              </a:ext>
            </a:extLst>
          </p:cNvPr>
          <p:cNvSpPr txBox="1"/>
          <p:nvPr/>
        </p:nvSpPr>
        <p:spPr>
          <a:xfrm rot="16200000">
            <a:off x="7626473" y="612407"/>
            <a:ext cx="182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Unsuitable </a:t>
            </a:r>
            <a:r>
              <a:rPr lang="en-US" altLang="zh-TW" sz="2400" dirty="0" err="1">
                <a:solidFill>
                  <a:srgbClr val="FF0000"/>
                </a:solidFill>
              </a:rPr>
              <a:t>Pokemon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69">
            <a:extLst>
              <a:ext uri="{FF2B5EF4-FFF2-40B4-BE49-F238E27FC236}">
                <a16:creationId xmlns:a16="http://schemas.microsoft.com/office/drawing/2014/main" id="{A66E4AA9-2D16-7B09-7981-249669532BCB}"/>
              </a:ext>
            </a:extLst>
          </p:cNvPr>
          <p:cNvSpPr txBox="1"/>
          <p:nvPr/>
        </p:nvSpPr>
        <p:spPr>
          <a:xfrm rot="16200000">
            <a:off x="7539613" y="3323634"/>
            <a:ext cx="1997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Inexperienced trainer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69">
            <a:extLst>
              <a:ext uri="{FF2B5EF4-FFF2-40B4-BE49-F238E27FC236}">
                <a16:creationId xmlns:a16="http://schemas.microsoft.com/office/drawing/2014/main" id="{5E67E004-F067-2BE4-6213-87D9AF4DCCC8}"/>
              </a:ext>
            </a:extLst>
          </p:cNvPr>
          <p:cNvSpPr txBox="1"/>
          <p:nvPr/>
        </p:nvSpPr>
        <p:spPr>
          <a:xfrm rot="21226737">
            <a:off x="1398949" y="4422005"/>
            <a:ext cx="576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There are exceptions, e.g. Zero-shot Learning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15" grpId="0"/>
      <p:bldP spid="16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3B08-240F-F158-17BF-66982E84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56910-B1CE-0883-9EE8-8725B985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106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exact category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Dimensionality reduction</a:t>
            </a:r>
          </a:p>
          <a:p>
            <a:r>
              <a:rPr lang="en-US" dirty="0"/>
              <a:t>Ensemble Learning</a:t>
            </a:r>
          </a:p>
          <a:p>
            <a:r>
              <a:rPr lang="en-US" dirty="0"/>
              <a:t>Reinforcement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77AAC3-4A56-BFA9-42C4-8ECB28139D90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021062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Yet, we have a lot more others</a:t>
            </a:r>
          </a:p>
          <a:p>
            <a:pPr lvl="1"/>
            <a:r>
              <a:rPr lang="en-US" dirty="0"/>
              <a:t>Few-shot Learning</a:t>
            </a:r>
          </a:p>
          <a:p>
            <a:pPr lvl="1"/>
            <a:r>
              <a:rPr lang="en-US" dirty="0"/>
              <a:t>Long-tailed Learning</a:t>
            </a:r>
          </a:p>
          <a:p>
            <a:pPr lvl="1"/>
            <a:r>
              <a:rPr lang="en-US" dirty="0"/>
              <a:t>Zero-shot Learning</a:t>
            </a:r>
          </a:p>
          <a:p>
            <a:pPr lvl="1"/>
            <a:r>
              <a:rPr lang="en-US" dirty="0"/>
              <a:t>Life-long Learning</a:t>
            </a:r>
          </a:p>
          <a:p>
            <a:pPr lvl="1"/>
            <a:r>
              <a:rPr lang="en-US" dirty="0"/>
              <a:t>Generative Adversarial Learning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Meta Learning</a:t>
            </a:r>
          </a:p>
          <a:p>
            <a:pPr lvl="1"/>
            <a:r>
              <a:rPr lang="en-US" altLang="zh-CN" dirty="0"/>
              <a:t>Federated Learning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矩形 49">
            <a:extLst>
              <a:ext uri="{FF2B5EF4-FFF2-40B4-BE49-F238E27FC236}">
                <a16:creationId xmlns:a16="http://schemas.microsoft.com/office/drawing/2014/main" id="{86302386-43E5-C470-AD9C-7285264A9179}"/>
              </a:ext>
            </a:extLst>
          </p:cNvPr>
          <p:cNvSpPr/>
          <p:nvPr/>
        </p:nvSpPr>
        <p:spPr>
          <a:xfrm>
            <a:off x="6559024" y="2248599"/>
            <a:ext cx="4413776" cy="3603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69">
            <a:extLst>
              <a:ext uri="{FF2B5EF4-FFF2-40B4-BE49-F238E27FC236}">
                <a16:creationId xmlns:a16="http://schemas.microsoft.com/office/drawing/2014/main" id="{673F8713-AA66-5539-E2DF-0813A12DFA05}"/>
              </a:ext>
            </a:extLst>
          </p:cNvPr>
          <p:cNvSpPr txBox="1"/>
          <p:nvPr/>
        </p:nvSpPr>
        <p:spPr>
          <a:xfrm rot="21226737">
            <a:off x="1547485" y="5990725"/>
            <a:ext cx="453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Deep networks, i.e. Deep Learning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41">
            <a:extLst>
              <a:ext uri="{FF2B5EF4-FFF2-40B4-BE49-F238E27FC236}">
                <a16:creationId xmlns:a16="http://schemas.microsoft.com/office/drawing/2014/main" id="{D3FF73D0-93B5-0AA6-F87E-C602E6EF6DB7}"/>
              </a:ext>
            </a:extLst>
          </p:cNvPr>
          <p:cNvCxnSpPr>
            <a:cxnSpLocks/>
          </p:cNvCxnSpPr>
          <p:nvPr/>
        </p:nvCxnSpPr>
        <p:spPr>
          <a:xfrm flipV="1">
            <a:off x="5623560" y="5056632"/>
            <a:ext cx="850392" cy="795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C861-E5A1-157F-DE26-9DABCA73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towards training masters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5A919-67FF-829E-FFF9-75C4F31F0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15" y="1618997"/>
            <a:ext cx="5753903" cy="3620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906B1-0780-B2F8-FDC1-034C458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18" y="3755255"/>
            <a:ext cx="5700848" cy="2879023"/>
          </a:xfrm>
          <a:prstGeom prst="rect">
            <a:avLst/>
          </a:prstGeom>
        </p:spPr>
      </p:pic>
      <p:sp>
        <p:nvSpPr>
          <p:cNvPr id="8" name="文字方塊 69">
            <a:extLst>
              <a:ext uri="{FF2B5EF4-FFF2-40B4-BE49-F238E27FC236}">
                <a16:creationId xmlns:a16="http://schemas.microsoft.com/office/drawing/2014/main" id="{361C8609-0F46-E6C7-D2D9-102ADEABF05C}"/>
              </a:ext>
            </a:extLst>
          </p:cNvPr>
          <p:cNvSpPr txBox="1"/>
          <p:nvPr/>
        </p:nvSpPr>
        <p:spPr>
          <a:xfrm rot="21226737">
            <a:off x="6504121" y="5861615"/>
            <a:ext cx="576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我是要成为航海王的男人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女人！</a:t>
            </a:r>
            <a:endParaRPr lang="zh-TW" altLang="en-US" sz="2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5816C5C8-4529-C989-F72E-1321424A41DB}"/>
              </a:ext>
            </a:extLst>
          </p:cNvPr>
          <p:cNvSpPr txBox="1"/>
          <p:nvPr/>
        </p:nvSpPr>
        <p:spPr>
          <a:xfrm rot="20725118">
            <a:off x="365801" y="3198167"/>
            <a:ext cx="576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以宝可梦训练大师为目标迈进吧！</a:t>
            </a:r>
            <a:endParaRPr lang="zh-TW" altLang="en-US" sz="2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738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14AF-D506-4262-53F5-AB09D999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6573253" cy="4348163"/>
          </a:xfrm>
        </p:spPr>
        <p:txBody>
          <a:bodyPr>
            <a:normAutofit/>
          </a:bodyPr>
          <a:lstStyle/>
          <a:p>
            <a:r>
              <a:rPr lang="en-US" dirty="0"/>
              <a:t>Text book</a:t>
            </a:r>
          </a:p>
          <a:p>
            <a:pPr lvl="1"/>
            <a:r>
              <a:rPr lang="en-US" dirty="0"/>
              <a:t>Pattern Recognition and Machine Learning, Christopher M. Bishop, Springer</a:t>
            </a:r>
          </a:p>
          <a:p>
            <a:r>
              <a:rPr lang="en-US" altLang="zh-CN" dirty="0"/>
              <a:t>Reference book</a:t>
            </a:r>
          </a:p>
          <a:p>
            <a:pPr lvl="1"/>
            <a:r>
              <a:rPr lang="zh-CN" altLang="en-US" dirty="0"/>
              <a:t>机器学习（西瓜书），周志华，清华大学出版社</a:t>
            </a:r>
            <a:endParaRPr lang="en-US" altLang="zh-CN" dirty="0"/>
          </a:p>
          <a:p>
            <a:pPr lvl="1"/>
            <a:r>
              <a:rPr lang="zh-CN" altLang="en-US" dirty="0"/>
              <a:t>机器学习公式详解（南瓜书），谢文睿，人民邮电出版社</a:t>
            </a:r>
            <a:endParaRPr lang="en-US" altLang="zh-CN" dirty="0"/>
          </a:p>
          <a:p>
            <a:pPr lvl="1"/>
            <a:r>
              <a:rPr lang="zh-CN" altLang="en-US" dirty="0"/>
              <a:t>统计学习方法，李航，清华大学出版社</a:t>
            </a:r>
            <a:endParaRPr lang="en-US" altLang="zh-CN" dirty="0"/>
          </a:p>
          <a:p>
            <a:pPr lvl="1"/>
            <a:r>
              <a:rPr lang="en-US" altLang="zh-CN" dirty="0"/>
              <a:t>Deep learning</a:t>
            </a:r>
            <a:r>
              <a:rPr lang="zh-CN" altLang="en-US" dirty="0"/>
              <a:t> （花书）</a:t>
            </a:r>
            <a:r>
              <a:rPr lang="en-US" altLang="zh-CN" dirty="0"/>
              <a:t>, Ian Goodfellow, </a:t>
            </a:r>
            <a:r>
              <a:rPr lang="zh-CN" altLang="en-US" dirty="0"/>
              <a:t>人民邮电出版社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5AC74-18AB-EDAE-89D8-BC601FBF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49" y="4519877"/>
            <a:ext cx="2176329" cy="2227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09693-C65D-5CD7-5994-692DAA25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403" y="4782312"/>
            <a:ext cx="1253248" cy="1875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4B58A7-3EDC-D897-0F71-2117E0123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78" y="4206201"/>
            <a:ext cx="1476325" cy="19646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F206EB1-B292-0BE8-C016-37EDD1E5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26" name="Picture 2" descr="机器学习中的重点问题（含Pattern Recognition and Machine Learning作业）">
            <a:extLst>
              <a:ext uri="{FF2B5EF4-FFF2-40B4-BE49-F238E27FC236}">
                <a16:creationId xmlns:a16="http://schemas.microsoft.com/office/drawing/2014/main" id="{FD443537-9E8E-037A-1F7D-8C1386A5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56" y="687195"/>
            <a:ext cx="3214723" cy="33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9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BD81-8843-4DF0-B95E-3DB04DF9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4BACFBA-72CA-4506-B8BB-2FD3A345B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69604"/>
              </p:ext>
            </p:extLst>
          </p:nvPr>
        </p:nvGraphicFramePr>
        <p:xfrm>
          <a:off x="2032000" y="1945640"/>
          <a:ext cx="8128000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49722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48399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Ch1: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Ch10: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Perceptron</a:t>
                      </a:r>
                      <a:endParaRPr lang="en-US" altLang="zh-CN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07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Ch2: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Ch10: Support Vector Machine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7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Ch3: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Optimization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Ch11: Support Vector Machine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5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Ch4: Linear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Ch12: Decision Tree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97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Ch5: Logistic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Ch13: Ensemble Learning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84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Ch6: Model Selection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Ch14: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Clustering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5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Ch7: Regularization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Ch15: Reinforcement Learning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68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Ch8: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Softmax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Ch17: Review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80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Ch9: Neural Networks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Ch18: Review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1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51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BD7-684B-5D02-6DD8-8EC4BEB4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3F5B-6835-81D1-8D14-CE1B5335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Attendance: 10%</a:t>
            </a:r>
          </a:p>
          <a:p>
            <a:endParaRPr lang="en-US" dirty="0"/>
          </a:p>
          <a:p>
            <a:r>
              <a:rPr lang="en-US" dirty="0"/>
              <a:t>Homework: 30%</a:t>
            </a:r>
          </a:p>
          <a:p>
            <a:endParaRPr lang="en-US" dirty="0"/>
          </a:p>
          <a:p>
            <a:r>
              <a:rPr lang="en-US" dirty="0"/>
              <a:t>Final exam: 60%</a:t>
            </a:r>
          </a:p>
          <a:p>
            <a:endParaRPr lang="en-US" dirty="0"/>
          </a:p>
          <a:p>
            <a:r>
              <a:rPr lang="en-US" dirty="0"/>
              <a:t>Total = Attendance + Homework + Final exam</a:t>
            </a:r>
          </a:p>
        </p:txBody>
      </p:sp>
    </p:spTree>
    <p:extLst>
      <p:ext uri="{BB962C8B-B14F-4D97-AF65-F5344CB8AC3E}">
        <p14:creationId xmlns:p14="http://schemas.microsoft.com/office/powerpoint/2010/main" val="387027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14F4-420A-5CE8-DC44-7F31E61B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D1D7-2CC4-9D2A-9B21-047C74CA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Calculus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Linear algebra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Probability and statistics</a:t>
            </a:r>
          </a:p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Python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F72F-AB18-0EFB-931C-BF62CABC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Extracurricular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2F1D6-9335-98C6-9517-19EEBAD0C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Andrew Ng</a:t>
            </a:r>
          </a:p>
          <a:p>
            <a:pPr lvl="1"/>
            <a:r>
              <a:rPr lang="en-US" dirty="0"/>
              <a:t>Homepage: </a:t>
            </a:r>
            <a:r>
              <a:rPr lang="en-US" dirty="0">
                <a:hlinkClick r:id="rId3"/>
              </a:rPr>
              <a:t>https://www.andrewng.org/</a:t>
            </a:r>
            <a:endParaRPr lang="en-US" dirty="0"/>
          </a:p>
          <a:p>
            <a:pPr lvl="1"/>
            <a:r>
              <a:rPr lang="en-US" dirty="0"/>
              <a:t>Machine Learning: </a:t>
            </a:r>
            <a:r>
              <a:rPr lang="en-US" dirty="0">
                <a:hlinkClick r:id="rId4"/>
              </a:rPr>
              <a:t>https://www.deeplearning.ai/courses/machine-learning-specialization/</a:t>
            </a:r>
            <a:endParaRPr lang="en-US" dirty="0"/>
          </a:p>
          <a:p>
            <a:pPr lvl="1"/>
            <a:r>
              <a:rPr lang="en-US" dirty="0"/>
              <a:t>Deep Learning: </a:t>
            </a:r>
            <a:r>
              <a:rPr lang="en-US" dirty="0">
                <a:hlinkClick r:id="rId5"/>
              </a:rPr>
              <a:t>https://www.deeplearning.ai/courses/deep-learning-specialization/</a:t>
            </a:r>
            <a:endParaRPr lang="en-US" dirty="0"/>
          </a:p>
          <a:p>
            <a:r>
              <a:rPr lang="en-US" dirty="0"/>
              <a:t>Hung-Yi Lee</a:t>
            </a:r>
          </a:p>
          <a:p>
            <a:pPr lvl="1"/>
            <a:r>
              <a:rPr lang="en-US" dirty="0"/>
              <a:t>Homepage: </a:t>
            </a:r>
            <a:r>
              <a:rPr lang="en-US" dirty="0">
                <a:hlinkClick r:id="rId6"/>
              </a:rPr>
              <a:t>https://speech.ee.ntu.edu.tw/~hylee/index.php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altLang="zh-CN" dirty="0"/>
              <a:t>achine Learning: </a:t>
            </a:r>
            <a:r>
              <a:rPr lang="en-US" altLang="zh-CN" dirty="0">
                <a:hlinkClick r:id="rId7"/>
              </a:rPr>
              <a:t>https://speech.ee.ntu.edu.tw/~hylee/ml/2022-spring.php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966FB-B5A4-9941-441B-564ADF71970B}"/>
              </a:ext>
            </a:extLst>
          </p:cNvPr>
          <p:cNvSpPr txBox="1"/>
          <p:nvPr/>
        </p:nvSpPr>
        <p:spPr>
          <a:xfrm>
            <a:off x="150920" y="5807631"/>
            <a:ext cx="432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They contribute a lot to my slides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0DF9-5A7C-925F-971D-8332DC3C6A44}"/>
              </a:ext>
            </a:extLst>
          </p:cNvPr>
          <p:cNvCxnSpPr>
            <a:cxnSpLocks/>
          </p:cNvCxnSpPr>
          <p:nvPr/>
        </p:nvCxnSpPr>
        <p:spPr>
          <a:xfrm flipV="1">
            <a:off x="328474" y="2183907"/>
            <a:ext cx="639192" cy="36237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67E6B6-A3B1-19C3-868D-821246B99D44}"/>
              </a:ext>
            </a:extLst>
          </p:cNvPr>
          <p:cNvCxnSpPr>
            <a:cxnSpLocks/>
          </p:cNvCxnSpPr>
          <p:nvPr/>
        </p:nvCxnSpPr>
        <p:spPr>
          <a:xfrm flipV="1">
            <a:off x="736847" y="4500979"/>
            <a:ext cx="230819" cy="1306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80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4DE0-AA9A-FAEC-469D-5E0E0D1E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vs.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1059-E324-E201-A6AC-96A34BBC3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exact definition for them</a:t>
            </a:r>
          </a:p>
          <a:p>
            <a:r>
              <a:rPr lang="en-US" dirty="0"/>
              <a:t>ML is a subset of AI</a:t>
            </a:r>
          </a:p>
          <a:p>
            <a:r>
              <a:rPr lang="en-US" dirty="0"/>
              <a:t>As long as something own intelligence since humans, it is AI</a:t>
            </a:r>
          </a:p>
          <a:p>
            <a:r>
              <a:rPr lang="en-US" dirty="0"/>
              <a:t>As long as something can learn by itself, it is 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1B5F3-D633-E237-BEAD-6D1D07C878D8}"/>
              </a:ext>
            </a:extLst>
          </p:cNvPr>
          <p:cNvSpPr txBox="1"/>
          <p:nvPr/>
        </p:nvSpPr>
        <p:spPr>
          <a:xfrm>
            <a:off x="8986980" y="4664486"/>
            <a:ext cx="20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Defined by 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5CB3B2-5B36-7D87-DAC0-1C72726C71B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813963" y="3879272"/>
            <a:ext cx="1173017" cy="10160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FF9A74-8982-E61B-D1A3-DEB938F8FD8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568871" y="3334449"/>
            <a:ext cx="420467" cy="1330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8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2681-7297-088E-CBA4-589B5D0C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≈ Looking for a Function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D99D2058-B28E-B13F-34F0-19F3E231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Stock Price Prediction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C0C7D73F-3E69-3380-6986-C85D96C70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51461"/>
              </p:ext>
            </p:extLst>
          </p:nvPr>
        </p:nvGraphicFramePr>
        <p:xfrm>
          <a:off x="2201459" y="243130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90640" imgH="215640" progId="Equation.3">
                  <p:embed/>
                </p:oleObj>
              </mc:Choice>
              <mc:Fallback>
                <p:oleObj name="方程式" r:id="rId2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459" y="243130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F74691AF-6A14-77D3-2335-96220997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347672"/>
              </p:ext>
            </p:extLst>
          </p:nvPr>
        </p:nvGraphicFramePr>
        <p:xfrm>
          <a:off x="2201459" y="39167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459" y="39167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id="{5CD3FA18-CC23-AC97-0D74-2407E4489B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3117"/>
              </p:ext>
            </p:extLst>
          </p:nvPr>
        </p:nvGraphicFramePr>
        <p:xfrm>
          <a:off x="2201459" y="551265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459" y="551265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7">
            <a:extLst>
              <a:ext uri="{FF2B5EF4-FFF2-40B4-BE49-F238E27FC236}">
                <a16:creationId xmlns:a16="http://schemas.microsoft.com/office/drawing/2014/main" id="{AA51385A-0FD4-3989-1812-6D4C7BB37E89}"/>
              </a:ext>
            </a:extLst>
          </p:cNvPr>
          <p:cNvSpPr txBox="1"/>
          <p:nvPr/>
        </p:nvSpPr>
        <p:spPr>
          <a:xfrm>
            <a:off x="6024159" y="3885320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prstClr val="black"/>
                </a:solidFill>
              </a:rPr>
              <a:t>“Cat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8">
            <a:extLst>
              <a:ext uri="{FF2B5EF4-FFF2-40B4-BE49-F238E27FC236}">
                <a16:creationId xmlns:a16="http://schemas.microsoft.com/office/drawing/2014/main" id="{1D24A551-3F82-6CB3-BF6D-D817859EBAB3}"/>
              </a:ext>
            </a:extLst>
          </p:cNvPr>
          <p:cNvSpPr txBox="1"/>
          <p:nvPr/>
        </p:nvSpPr>
        <p:spPr>
          <a:xfrm>
            <a:off x="6024159" y="2400119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lang="en-US" altLang="zh-TW" sz="2800" dirty="0">
                <a:solidFill>
                  <a:prstClr val="black"/>
                </a:solidFill>
              </a:rPr>
              <a:t>28.5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9">
            <a:extLst>
              <a:ext uri="{FF2B5EF4-FFF2-40B4-BE49-F238E27FC236}">
                <a16:creationId xmlns:a16="http://schemas.microsoft.com/office/drawing/2014/main" id="{B3BBEA9D-8D0D-A5EA-371C-7BA8BFB129BF}"/>
              </a:ext>
            </a:extLst>
          </p:cNvPr>
          <p:cNvSpPr txBox="1"/>
          <p:nvPr/>
        </p:nvSpPr>
        <p:spPr>
          <a:xfrm>
            <a:off x="6024160" y="5454966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prstClr val="black"/>
                </a:solidFill>
              </a:rPr>
              <a:t>“5-5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Picture 2" descr="http://y2.ifengimg.com/a/2016_11/2c7ef418c729099.jpg">
            <a:extLst>
              <a:ext uri="{FF2B5EF4-FFF2-40B4-BE49-F238E27FC236}">
                <a16:creationId xmlns:a16="http://schemas.microsoft.com/office/drawing/2014/main" id="{CE80E3F6-04F9-F762-740C-EC13D98C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57" y="5338119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F6F6A-B695-CCB3-58D5-2A400297C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957" y="3632291"/>
            <a:ext cx="1062512" cy="107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97C78-D913-20F3-5FE9-8980D1B52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9590" y="2211422"/>
            <a:ext cx="1701245" cy="919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E7CF07-37BC-A18C-8FCE-637155657A9E}"/>
              </a:ext>
            </a:extLst>
          </p:cNvPr>
          <p:cNvSpPr txBox="1"/>
          <p:nvPr/>
        </p:nvSpPr>
        <p:spPr>
          <a:xfrm rot="20173350">
            <a:off x="6869531" y="5139959"/>
            <a:ext cx="480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Is human a kind of function???</a:t>
            </a:r>
          </a:p>
        </p:txBody>
      </p:sp>
    </p:spTree>
    <p:extLst>
      <p:ext uri="{BB962C8B-B14F-4D97-AF65-F5344CB8AC3E}">
        <p14:creationId xmlns:p14="http://schemas.microsoft.com/office/powerpoint/2010/main" val="33622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20" grpId="0" uiExpand="1"/>
      <p:bldP spid="21" grpId="0" uiExpand="1"/>
      <p:bldP spid="22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3063922" y="4008948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002960" imgH="215640" progId="Equation.3">
                  <p:embed/>
                </p:oleObj>
              </mc:Choice>
              <mc:Fallback>
                <p:oleObj name="方程式" r:id="rId5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4008948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5297978" y="397538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3063922" y="5401550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002960" imgH="215640" progId="Equation.3">
                  <p:embed/>
                </p:oleObj>
              </mc:Choice>
              <mc:Fallback>
                <p:oleObj name="方程式" r:id="rId8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5401550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5297978" y="53679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4702" y="5084044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6615114" y="4008439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015920" imgH="215640" progId="Equation.3">
                  <p:embed/>
                </p:oleObj>
              </mc:Choice>
              <mc:Fallback>
                <p:oleObj name="方程式" r:id="rId10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4008439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8775526" y="3975385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/>
        </p:nvGraphicFramePr>
        <p:xfrm>
          <a:off x="6615114" y="5402264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015920" imgH="215640" progId="Equation.3">
                  <p:embed/>
                </p:oleObj>
              </mc:Choice>
              <mc:Fallback>
                <p:oleObj name="方程式" r:id="rId12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5402264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8862318" y="5367987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9042" y="5084044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4" imgW="990360" imgH="215640" progId="Equation.3">
                    <p:embed/>
                  </p:oleObj>
                </mc:Choice>
                <mc:Fallback>
                  <p:oleObj name="方程式" r:id="rId14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50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630</Words>
  <Application>Microsoft Office PowerPoint</Application>
  <PresentationFormat>Widescreen</PresentationFormat>
  <Paragraphs>177</Paragraphs>
  <Slides>15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方程式</vt:lpstr>
      <vt:lpstr>Machine Learning 1. Introduction</vt:lpstr>
      <vt:lpstr>Books</vt:lpstr>
      <vt:lpstr>Schedule</vt:lpstr>
      <vt:lpstr>Grading</vt:lpstr>
      <vt:lpstr>Prerequisite</vt:lpstr>
      <vt:lpstr>Extracurricular Materials</vt:lpstr>
      <vt:lpstr>Artificial Intelligence vs. Machine Learning</vt:lpstr>
      <vt:lpstr>Machine Learning ≈ Looking for a Function </vt:lpstr>
      <vt:lpstr>Framework </vt:lpstr>
      <vt:lpstr>Framework </vt:lpstr>
      <vt:lpstr>Framework </vt:lpstr>
      <vt:lpstr>Paradigm of Machine Learning</vt:lpstr>
      <vt:lpstr>Categories of Machine Learning</vt:lpstr>
      <vt:lpstr>Head towards training masters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GONG Xueyuan</dc:creator>
  <cp:lastModifiedBy>GONG Xueyuan</cp:lastModifiedBy>
  <cp:revision>155</cp:revision>
  <dcterms:created xsi:type="dcterms:W3CDTF">2022-07-26T13:37:19Z</dcterms:created>
  <dcterms:modified xsi:type="dcterms:W3CDTF">2023-08-30T01:47:10Z</dcterms:modified>
</cp:coreProperties>
</file>